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64" r:id="rId4"/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Жан Пиаже: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</a:t>
            </a:r>
            <a:r>
              <a:rPr lang="ru-RU" dirty="0" smtClean="0"/>
              <a:t>Интуитивное и ассоциативное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    =</a:t>
            </a:r>
          </a:p>
          <a:p>
            <a:pPr marL="0" indent="0" algn="ctr">
              <a:buNone/>
            </a:pPr>
            <a:r>
              <a:rPr lang="ru-RU" dirty="0" smtClean="0"/>
              <a:t>Творческое мышление наиболее естественно для ребенка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274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Качества творческой </a:t>
            </a:r>
            <a:r>
              <a:rPr lang="ru-RU" sz="2800" b="1" dirty="0"/>
              <a:t>к</a:t>
            </a:r>
            <a:r>
              <a:rPr lang="ru-RU" sz="2800" b="1" dirty="0" smtClean="0"/>
              <a:t>реативной личности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Способность видеть проблему</a:t>
            </a:r>
          </a:p>
          <a:p>
            <a:r>
              <a:rPr lang="ru-RU" sz="2400" dirty="0" smtClean="0"/>
              <a:t>Любознательность – потребность в умственных впечатлениях</a:t>
            </a:r>
          </a:p>
          <a:p>
            <a:r>
              <a:rPr lang="ru-RU" sz="2400" dirty="0" err="1" smtClean="0"/>
              <a:t>Дивергентность</a:t>
            </a:r>
            <a:r>
              <a:rPr lang="ru-RU" sz="2400" dirty="0" smtClean="0"/>
              <a:t> мышления – способность видеть в проблеме множество решений </a:t>
            </a:r>
          </a:p>
          <a:p>
            <a:r>
              <a:rPr lang="ru-RU" sz="2400" dirty="0" smtClean="0"/>
              <a:t>Оригинальность мышления – способность выдвигать неожиданные идеи</a:t>
            </a:r>
          </a:p>
          <a:p>
            <a:r>
              <a:rPr lang="ru-RU" sz="2400" dirty="0" smtClean="0"/>
              <a:t>Гибкость мышления – способность быстро находить быстрые </a:t>
            </a:r>
            <a:r>
              <a:rPr lang="ru-RU" sz="2400" dirty="0" err="1" smtClean="0"/>
              <a:t>стратеии</a:t>
            </a:r>
            <a:r>
              <a:rPr lang="ru-RU" sz="2400" dirty="0" smtClean="0"/>
              <a:t>, ассоциативные связи</a:t>
            </a:r>
          </a:p>
          <a:p>
            <a:r>
              <a:rPr lang="ru-RU" sz="2400" dirty="0" smtClean="0"/>
              <a:t>Продуктивность – способность генерировать идеи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3059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Что мешает развитию творческого начала</a:t>
            </a:r>
            <a:r>
              <a:rPr lang="en-US" sz="2800" b="1" dirty="0" smtClean="0"/>
              <a:t>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Традиционное информативно-рецептурное обучение</a:t>
            </a:r>
          </a:p>
          <a:p>
            <a:r>
              <a:rPr lang="ru-RU" dirty="0" smtClean="0"/>
              <a:t>Готовые знания, основанные на подражании, повторении и  слушании</a:t>
            </a:r>
          </a:p>
          <a:p>
            <a:pPr marL="0" indent="0">
              <a:buNone/>
            </a:pPr>
            <a:r>
              <a:rPr lang="ru-RU" sz="4000" b="1" dirty="0" smtClean="0"/>
              <a:t>Итог: </a:t>
            </a:r>
            <a:r>
              <a:rPr lang="ru-RU" dirty="0" smtClean="0"/>
              <a:t>потеря любознательности, способности мыслить самостоятельно.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19038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Методика слушания музыки</a:t>
            </a:r>
            <a:br>
              <a:rPr lang="ru-RU" dirty="0" smtClean="0"/>
            </a:br>
            <a:r>
              <a:rPr lang="ru-RU" dirty="0" smtClean="0"/>
              <a:t>на уроках музыкальной литературы 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Актуальность и особенности.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813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Истоки предмета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     Б.Л. Яворский   и Б. В. Асафьев</a:t>
            </a:r>
          </a:p>
          <a:p>
            <a:pPr marL="0" indent="0">
              <a:buNone/>
            </a:pPr>
            <a:r>
              <a:rPr lang="ru-RU" b="1" dirty="0" smtClean="0"/>
              <a:t>        ↓                ↓                            ↓ </a:t>
            </a:r>
          </a:p>
          <a:p>
            <a:pPr marL="0" indent="0">
              <a:buNone/>
            </a:pPr>
            <a:r>
              <a:rPr lang="ru-RU" b="1" dirty="0" smtClean="0"/>
              <a:t>А. Лагутин       Э. Смирнова       </a:t>
            </a:r>
            <a:r>
              <a:rPr lang="ru-RU" b="1" dirty="0" err="1" smtClean="0"/>
              <a:t>Д.Кабалевский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↓</a:t>
            </a:r>
          </a:p>
          <a:p>
            <a:pPr marL="0" indent="0">
              <a:buNone/>
            </a:pPr>
            <a:r>
              <a:rPr lang="ru-RU" b="1" dirty="0" smtClean="0"/>
              <a:t>Брянцева, Михеева, </a:t>
            </a:r>
            <a:r>
              <a:rPr lang="ru-RU" b="1" dirty="0" err="1" smtClean="0"/>
              <a:t>Осовицкая</a:t>
            </a:r>
            <a:r>
              <a:rPr lang="ru-RU" b="1" dirty="0" smtClean="0"/>
              <a:t>, Казаринова, </a:t>
            </a:r>
            <a:r>
              <a:rPr lang="ru-RU" b="1" dirty="0" err="1" smtClean="0"/>
              <a:t>Фрумикс</a:t>
            </a:r>
            <a:r>
              <a:rPr lang="ru-RU" b="1" dirty="0" smtClean="0"/>
              <a:t> и т.д.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                                  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2858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Проблемы современного учебного процесса: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Слабо одаренные дети</a:t>
            </a:r>
          </a:p>
          <a:p>
            <a:r>
              <a:rPr lang="ru-RU" dirty="0" smtClean="0"/>
              <a:t>Плохая мотивация к учебе</a:t>
            </a:r>
          </a:p>
          <a:p>
            <a:r>
              <a:rPr lang="ru-RU" dirty="0" smtClean="0"/>
              <a:t>Занятость и перегруженность</a:t>
            </a:r>
          </a:p>
          <a:p>
            <a:r>
              <a:rPr lang="ru-RU" dirty="0" err="1" smtClean="0"/>
              <a:t>Гиперактивные</a:t>
            </a:r>
            <a:r>
              <a:rPr lang="ru-RU" dirty="0" smtClean="0"/>
              <a:t> дети и дети с дефицитом внимания</a:t>
            </a:r>
          </a:p>
          <a:p>
            <a:r>
              <a:rPr lang="ru-RU" dirty="0" smtClean="0"/>
              <a:t>«клиповое» мышление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0312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Отличительные черты: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Традиционная методика (А. Лагутина)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«грешит» перекосом в информативную сторону</a:t>
            </a:r>
          </a:p>
          <a:p>
            <a:r>
              <a:rPr lang="ru-RU" dirty="0" smtClean="0"/>
              <a:t>Музыка становится лишь иллюстрацией к речи педагога</a:t>
            </a:r>
          </a:p>
          <a:p>
            <a:r>
              <a:rPr lang="ru-RU" dirty="0" smtClean="0"/>
              <a:t>Роль ученика пассивна и инертна – найти в услышанном подтверждение слов учителя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453727"/>
          </a:xfrm>
        </p:spPr>
        <p:txBody>
          <a:bodyPr>
            <a:noAutofit/>
          </a:bodyPr>
          <a:lstStyle/>
          <a:p>
            <a:r>
              <a:rPr lang="ru-RU" dirty="0" smtClean="0"/>
              <a:t>Методика Лисянской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Основана на принципах </a:t>
            </a:r>
            <a:r>
              <a:rPr lang="ru-RU" b="1" dirty="0" smtClean="0"/>
              <a:t>проблемного мышления</a:t>
            </a:r>
          </a:p>
          <a:p>
            <a:r>
              <a:rPr lang="ru-RU" dirty="0" smtClean="0"/>
              <a:t>Ученик ориентирован на решение поставленных задач</a:t>
            </a:r>
          </a:p>
          <a:p>
            <a:r>
              <a:rPr lang="ru-RU" dirty="0" smtClean="0"/>
              <a:t>Процесс слушания направлен на совершение открытия (</a:t>
            </a:r>
            <a:r>
              <a:rPr lang="ru-RU" dirty="0" err="1" smtClean="0"/>
              <a:t>эврестический</a:t>
            </a:r>
            <a:r>
              <a:rPr lang="ru-RU" dirty="0" smtClean="0"/>
              <a:t> подход)</a:t>
            </a:r>
          </a:p>
          <a:p>
            <a:r>
              <a:rPr lang="ru-RU" dirty="0" smtClean="0"/>
              <a:t>Ученик – участник творческого процесса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784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Алгоритм методики: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Исторический, культурологический и стилевой контекст</a:t>
            </a:r>
          </a:p>
          <a:p>
            <a:r>
              <a:rPr lang="ru-RU" sz="2400" dirty="0" smtClean="0"/>
              <a:t>Ориентирование на решение конкретных задач</a:t>
            </a:r>
          </a:p>
          <a:p>
            <a:r>
              <a:rPr lang="ru-RU" sz="2400" dirty="0" smtClean="0"/>
              <a:t>Слушание музыки – ведение «эмоциональной» партитуры</a:t>
            </a:r>
          </a:p>
          <a:p>
            <a:r>
              <a:rPr lang="ru-RU" sz="2400" dirty="0" smtClean="0"/>
              <a:t>Рефлексия </a:t>
            </a:r>
          </a:p>
          <a:p>
            <a:r>
              <a:rPr lang="ru-RU" sz="2400" dirty="0" smtClean="0"/>
              <a:t>Выход на осмысление художественного замысла, совершение открытия.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41228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Решает проблемы учебного процесса</a:t>
            </a:r>
          </a:p>
          <a:p>
            <a:r>
              <a:rPr lang="ru-RU" dirty="0" smtClean="0"/>
              <a:t>Способствует формированию творческого мышления</a:t>
            </a:r>
          </a:p>
          <a:p>
            <a:r>
              <a:rPr lang="ru-RU" dirty="0" smtClean="0"/>
              <a:t>Формирует навык эмоционального отклика, способности анализа музыкального произведения и </a:t>
            </a:r>
            <a:r>
              <a:rPr lang="ru-RU" smtClean="0"/>
              <a:t>смыслового прочтения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7517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276</Words>
  <Application>Microsoft Office PowerPoint</Application>
  <PresentationFormat>Экран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Жан Пиаже:</vt:lpstr>
      <vt:lpstr>Качества творческой креативной личности</vt:lpstr>
      <vt:lpstr>Что мешает развитию творческого начала?</vt:lpstr>
      <vt:lpstr>Методика слушания музыки на уроках музыкальной литературы .</vt:lpstr>
      <vt:lpstr>Истоки предмета</vt:lpstr>
      <vt:lpstr>Проблемы современного учебного процесса:</vt:lpstr>
      <vt:lpstr>Отличительные черты:</vt:lpstr>
      <vt:lpstr>Алгоритм методики:</vt:lpstr>
      <vt:lpstr>Вывод: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слушания музыки на уроках музыкальной литературы .</dc:title>
  <dc:creator>User-4</dc:creator>
  <cp:lastModifiedBy>User-4</cp:lastModifiedBy>
  <cp:revision>13</cp:revision>
  <dcterms:created xsi:type="dcterms:W3CDTF">2018-11-13T18:26:10Z</dcterms:created>
  <dcterms:modified xsi:type="dcterms:W3CDTF">2018-11-13T21:06:39Z</dcterms:modified>
</cp:coreProperties>
</file>